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иә жауаптары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1 сұрақ</c:v>
                </c:pt>
                <c:pt idx="1">
                  <c:v>2-сұрақ</c:v>
                </c:pt>
                <c:pt idx="2">
                  <c:v>3-сұрақ</c:v>
                </c:pt>
                <c:pt idx="3">
                  <c:v>4-сұрақ</c:v>
                </c:pt>
                <c:pt idx="4">
                  <c:v>5-сұрақ</c:v>
                </c:pt>
                <c:pt idx="5">
                  <c:v>6-сұрақ</c:v>
                </c:pt>
                <c:pt idx="6">
                  <c:v>7 -сұрақ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</c:v>
                </c:pt>
                <c:pt idx="1">
                  <c:v>10</c:v>
                </c:pt>
                <c:pt idx="2">
                  <c:v>13</c:v>
                </c:pt>
                <c:pt idx="3">
                  <c:v>14</c:v>
                </c:pt>
                <c:pt idx="4">
                  <c:v>12</c:v>
                </c:pt>
                <c:pt idx="5">
                  <c:v>9</c:v>
                </c:pt>
                <c:pt idx="6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жоқ жауаптары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1 сұрақ</c:v>
                </c:pt>
                <c:pt idx="1">
                  <c:v>2-сұрақ</c:v>
                </c:pt>
                <c:pt idx="2">
                  <c:v>3-сұрақ</c:v>
                </c:pt>
                <c:pt idx="3">
                  <c:v>4-сұрақ</c:v>
                </c:pt>
                <c:pt idx="4">
                  <c:v>5-сұрақ</c:v>
                </c:pt>
                <c:pt idx="5">
                  <c:v>6-сұрақ</c:v>
                </c:pt>
                <c:pt idx="6">
                  <c:v>7 -сұрақ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6</c:v>
                </c:pt>
                <c:pt idx="6">
                  <c:v>7</c:v>
                </c:pt>
              </c:numCache>
            </c:numRef>
          </c:val>
        </c:ser>
        <c:shape val="cone"/>
        <c:axId val="66683264"/>
        <c:axId val="66684800"/>
        <c:axId val="0"/>
      </c:bar3DChart>
      <c:catAx>
        <c:axId val="66683264"/>
        <c:scaling>
          <c:orientation val="minMax"/>
        </c:scaling>
        <c:axPos val="b"/>
        <c:tickLblPos val="nextTo"/>
        <c:crossAx val="66684800"/>
        <c:crosses val="autoZero"/>
        <c:auto val="1"/>
        <c:lblAlgn val="ctr"/>
        <c:lblOffset val="100"/>
      </c:catAx>
      <c:valAx>
        <c:axId val="66684800"/>
        <c:scaling>
          <c:orientation val="minMax"/>
        </c:scaling>
        <c:axPos val="l"/>
        <c:majorGridlines/>
        <c:numFmt formatCode="General" sourceLinked="1"/>
        <c:tickLblPos val="nextTo"/>
        <c:crossAx val="666832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8F948-43EF-4563-8E4B-60C71418C7F9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ABE4A-04EA-420A-B6F8-C21DF9B9F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BE4A-04EA-420A-B6F8-C21DF9B9F0A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hyperlink" Target="&#1086;&#1084;&#1078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file:///E:\&#1092;&#1083;&#1077;&#1096;&#1082;&#1072;\&#1092;&#1086;&#1090;&#1086;%20&#1080;%20&#1074;&#1080;&#1076;&#1077;&#1086;%20&#1087;&#1088;&#1072;&#1082;&#1090;&#1080;&#1082;&#1080;\&#1083;&#1091;&#1087;&#1089;%20&#1092;&#1086;&#1090;&#1086;\20171010_162537.mp4" TargetMode="Externa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&#1057;&#1077;&#1088;&#1080;&#1082;&#1078;&#1072;&#1085;\Desktop\&#1090;&#1072;&#1085;&#1099;&#1089;&#1090;&#1099;&#1088;&#1099;&#1083;&#1099;&#1084;&#1171;&#1072;%20&#1075;&#1080;&#1087;&#1077;&#1088;&#1089;&#1089;&#1099;&#1083;&#1082;&#1072;\&#1089;&#1072;&#1091;&#1072;&#1083;&#1085;&#1072;&#1084;&#1072;.docx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hyperlink" Target="&#1089;&#1072;&#1091;&#1072;&#1083;&#1085;&#1072;&#1084;&#1072;.docx" TargetMode="External"/><Relationship Id="rId5" Type="http://schemas.openxmlformats.org/officeDocument/2006/relationships/hyperlink" Target="file:///E:\&#1092;&#1083;&#1077;&#1096;&#1082;&#1072;\&#1092;&#1086;&#1090;&#1086;%20&#1080;%20&#1074;&#1080;&#1076;&#1077;&#1086;%20&#1087;&#1088;&#1072;&#1082;&#1090;&#1080;&#1082;&#1080;\&#1083;&#1091;&#1087;&#1089;%20&#1092;&#1086;&#1090;&#1086;\20171023_154431.mp4" TargetMode="External"/><Relationship Id="rId10" Type="http://schemas.openxmlformats.org/officeDocument/2006/relationships/image" Target="../media/image13.png"/><Relationship Id="rId4" Type="http://schemas.openxmlformats.org/officeDocument/2006/relationships/hyperlink" Target="&#1082;&#1086;&#1091;&#1095;&#1080;&#1085;&#1075;%20&#1078;&#1086;&#1089;&#1087;&#1072;&#1088;.docx" TargetMode="Externa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file:///C:\Users\&#1057;&#1077;&#1088;&#1080;&#1082;&#1078;&#1072;&#1085;\Desktop\&#1090;&#1072;&#1085;&#1099;&#1089;&#1090;&#1099;&#1088;&#1099;&#1083;&#1099;&#1084;&#1171;&#1072;%20&#1075;&#1080;&#1087;&#1077;&#1088;&#1089;&#1089;&#1099;&#1083;&#1082;&#1072;\&#1090;2&#1083;3&#1084;&#1075;&#1077;&#1088;&#1083;3&#1082;.docx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&#1090;&#1241;&#1083;&#1110;&#1084;&#1075;&#1077;&#1088;&#1083;&#1110;&#1082;.docx" TargetMode="Externa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../Desktop/&#1090;&#1072;&#1085;&#1099;&#1089;&#1090;&#1099;&#1088;&#1099;&#1083;&#1099;&#1084;&#1171;&#1072;%20&#1075;&#1080;&#1087;&#1077;&#1088;&#1089;&#1089;&#1099;&#1083;&#1082;&#1072;/&#1179;&#1086;&#1171;&#1072;&#1084;&#1076;&#1072;&#1089;&#1090;&#1099;&#1179;.docx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hyperlink" Target="&#1179;&#1086;&#1171;&#1072;&#1084;&#1076;&#1072;&#1089;&#1090;&#1099;&#1179;.docx" TargetMode="External"/><Relationship Id="rId10" Type="http://schemas.openxmlformats.org/officeDocument/2006/relationships/image" Target="../media/image26.jpeg"/><Relationship Id="rId4" Type="http://schemas.openxmlformats.org/officeDocument/2006/relationships/hyperlink" Target="file:///C:\Users\&#1057;&#1077;&#1088;&#1080;&#1082;&#1078;&#1072;&#1085;\Desktop\&#1090;&#1072;&#1085;&#1099;&#1089;&#1090;&#1099;&#1088;&#1099;&#1083;&#1099;&#1084;&#1171;&#1072;%20&#1075;&#1080;&#1087;&#1077;&#1088;&#1089;&#1089;&#1099;&#1083;&#1082;&#1072;\&#1179;&#1086;&#1171;&#1072;&#1084;&#1076;&#1072;&#1089;&#1090;&#1099;&#1179;.docx" TargetMode="External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Серикжан\AppData\Local\Microsoft\Windows\Temporary Internet Files\Content.Word\20171106_092709.jpg">
            <a:hlinkClick r:id="rId2" action="ppaction://hlinkfile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22322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9" descr="C:\Users\Серикжан\Desktop\лупс фото\20171010_162509 - копия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149080"/>
            <a:ext cx="2555776" cy="189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3" descr="C:\Users\Серикжан\Desktop\Тілек СағынышЕСЕСЕПТЕРІ\лупс фото\20171010_1610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797152"/>
            <a:ext cx="2488259" cy="1800200"/>
          </a:xfrm>
          <a:prstGeom prst="rect">
            <a:avLst/>
          </a:prstGeom>
          <a:noFill/>
        </p:spPr>
      </p:pic>
      <p:pic>
        <p:nvPicPr>
          <p:cNvPr id="17" name="Picture 36" descr="C:\Users\Серикжан\Desktop\лупс фото\20171010_1605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996952"/>
            <a:ext cx="20882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Серикжан\Desktop\Тілек СағынышЕСЕСЕПТЕРІ\лупс фото\20171010_1640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78" y="4941168"/>
            <a:ext cx="2061520" cy="115960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339752" y="332656"/>
            <a:ext cx="680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Модуль идеяларын тізбектелген сабақтар топтамасына енгізу </a:t>
            </a:r>
            <a:endParaRPr lang="ru-RU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332656"/>
            <a:ext cx="2304256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kk-KZ" sz="1200" b="1" dirty="0" smtClean="0">
                <a:latin typeface="Arial" pitchFamily="34" charset="0"/>
                <a:cs typeface="Arial" pitchFamily="34" charset="0"/>
              </a:rPr>
              <a:t>қмола облысы,</a:t>
            </a:r>
          </a:p>
          <a:p>
            <a:r>
              <a:rPr lang="kk-KZ" sz="1200" b="1" dirty="0" smtClean="0">
                <a:latin typeface="Arial" pitchFamily="34" charset="0"/>
                <a:cs typeface="Arial" pitchFamily="34" charset="0"/>
              </a:rPr>
              <a:t>Ақкөл ауданы</a:t>
            </a:r>
          </a:p>
          <a:p>
            <a:r>
              <a:rPr lang="kk-KZ" sz="1200" b="1" dirty="0" smtClean="0">
                <a:latin typeface="Arial" pitchFamily="34" charset="0"/>
                <a:cs typeface="Arial" pitchFamily="34" charset="0"/>
              </a:rPr>
              <a:t>Кирдищев атындағы орта мектебі-бақшасының биология</a:t>
            </a:r>
          </a:p>
          <a:p>
            <a:r>
              <a:rPr lang="kk-KZ" sz="1200" b="1" dirty="0" smtClean="0">
                <a:latin typeface="Arial" pitchFamily="34" charset="0"/>
                <a:cs typeface="Arial" pitchFamily="34" charset="0"/>
              </a:rPr>
              <a:t> және химия пәні мұғалімі Тілек Сағыныш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43808" y="980728"/>
            <a:ext cx="583264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Омж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771800" y="1628800"/>
            <a:ext cx="12961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7984" y="1628800"/>
            <a:ext cx="12241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796136" y="1628800"/>
            <a:ext cx="12961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380312" y="1628800"/>
            <a:ext cx="12961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499992" y="1628800"/>
            <a:ext cx="10801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(K)"/>
                <a:ea typeface="Times New Roman" pitchFamily="18" charset="0"/>
                <a:cs typeface="Times New Roman" pitchFamily="18" charset="0"/>
              </a:rPr>
              <a:t>Қалқанша бездің құрылысы мен қызметі</a:t>
            </a:r>
            <a:endParaRPr kumimoji="0" lang="kk-K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915816" y="1844824"/>
            <a:ext cx="1080120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(K)" charset="-52"/>
                <a:ea typeface="Times New Roman" pitchFamily="18" charset="0"/>
                <a:cs typeface="Times New Roman" pitchFamily="18" charset="0"/>
              </a:rPr>
              <a:t>Гуморальдық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(K)" charset="-52"/>
                <a:ea typeface="Times New Roman" pitchFamily="18" charset="0"/>
                <a:cs typeface="Times New Roman" pitchFamily="18" charset="0"/>
              </a:rPr>
              <a:t>реттелу</a:t>
            </a:r>
            <a:endParaRPr kumimoji="0" lang="kk-K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796136" y="1556792"/>
            <a:ext cx="136815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(K)" charset="-52"/>
                <a:ea typeface="Times New Roman" pitchFamily="18" charset="0"/>
                <a:cs typeface="Times New Roman" pitchFamily="18" charset="0"/>
              </a:rPr>
              <a:t>Қалқанша маңы бездері. Тимус (айырша без) және бүйрекүсті безі</a:t>
            </a:r>
            <a:endParaRPr kumimoji="0" lang="kk-K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524328" y="1772816"/>
            <a:ext cx="9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(K)" charset="-52"/>
                <a:ea typeface="Times New Roman" pitchFamily="18" charset="0"/>
                <a:cs typeface="Times New Roman" pitchFamily="18" charset="0"/>
              </a:rPr>
              <a:t>Аралас бездер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3131840" y="134076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4788024" y="134076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6228184" y="134076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7812360" y="134076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483768" y="2564904"/>
            <a:ext cx="165618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211960" y="2564904"/>
            <a:ext cx="151216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796136" y="2780928"/>
            <a:ext cx="136815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164288" y="2636912"/>
            <a:ext cx="180020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771800" y="2636912"/>
            <a:ext cx="1205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800" dirty="0" smtClean="0">
                <a:latin typeface="Arial" pitchFamily="34" charset="0"/>
                <a:cs typeface="Arial" pitchFamily="34" charset="0"/>
              </a:rPr>
              <a:t>Материялдарды өз бетімен меңгеру арқылы гуморальдық реттелу жайында ақпарат алады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83968" y="2780928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00" dirty="0" smtClean="0">
                <a:latin typeface="Arial" pitchFamily="34" charset="0"/>
                <a:cs typeface="Arial" pitchFamily="34" charset="0"/>
              </a:rPr>
              <a:t>қалқанша бездің  құрылысы және қызметімен танысады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012160" y="2852936"/>
            <a:ext cx="1080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800" dirty="0" smtClean="0">
                <a:latin typeface="Arial" pitchFamily="34" charset="0"/>
                <a:cs typeface="Arial" pitchFamily="34" charset="0"/>
              </a:rPr>
              <a:t>Оқушылар қалқанша маңы безінің түрлерін ажыратып, сұрақ-жауап арқылы мағынасын түсінеді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7452320" y="2780928"/>
            <a:ext cx="133164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Теориялық өз бетімен меңгеру арқылы аралас бездер жайлы толық мағұлымат алып, түсінеді</a:t>
            </a:r>
            <a:endParaRPr kumimoji="0" lang="kk-K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Двойная стрелка вверх/вниз 47"/>
          <p:cNvSpPr/>
          <p:nvPr/>
        </p:nvSpPr>
        <p:spPr>
          <a:xfrm>
            <a:off x="3347864" y="2348880"/>
            <a:ext cx="72008" cy="2880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войная стрелка вверх/вниз 48"/>
          <p:cNvSpPr/>
          <p:nvPr/>
        </p:nvSpPr>
        <p:spPr>
          <a:xfrm>
            <a:off x="4932040" y="2420888"/>
            <a:ext cx="45719" cy="2160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войная стрелка вверх/вниз 49"/>
          <p:cNvSpPr/>
          <p:nvPr/>
        </p:nvSpPr>
        <p:spPr>
          <a:xfrm>
            <a:off x="6516216" y="2348880"/>
            <a:ext cx="45719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войная стрелка вверх/вниз 50"/>
          <p:cNvSpPr/>
          <p:nvPr/>
        </p:nvSpPr>
        <p:spPr>
          <a:xfrm>
            <a:off x="7956376" y="2348880"/>
            <a:ext cx="72008" cy="2880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395536" y="4293096"/>
            <a:ext cx="20585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000" b="1" dirty="0" smtClean="0">
                <a:latin typeface="Arial" pitchFamily="34" charset="0"/>
                <a:cs typeface="Arial" pitchFamily="34" charset="0"/>
              </a:rPr>
              <a:t>АКТ-пайдалану </a:t>
            </a:r>
          </a:p>
          <a:p>
            <a:r>
              <a:rPr lang="kk-KZ" sz="1000" b="1" dirty="0" smtClean="0">
                <a:latin typeface="Arial" pitchFamily="34" charset="0"/>
                <a:cs typeface="Arial" pitchFamily="34" charset="0"/>
              </a:rPr>
              <a:t>тақырып (мазмұнын ашу, </a:t>
            </a:r>
          </a:p>
          <a:p>
            <a:r>
              <a:rPr lang="kk-KZ" sz="1000" b="1" dirty="0" smtClean="0">
                <a:latin typeface="Arial" pitchFamily="34" charset="0"/>
                <a:cs typeface="Arial" pitchFamily="34" charset="0"/>
              </a:rPr>
              <a:t>мәтін бойынша тапсырмалар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1560" y="6581001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b="1" dirty="0" smtClean="0">
                <a:latin typeface="Arial" pitchFamily="34" charset="0"/>
                <a:cs typeface="Arial" pitchFamily="34" charset="0"/>
              </a:rPr>
              <a:t>Өздік жұмыс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15816" y="6165304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" pitchFamily="34" charset="0"/>
                <a:cs typeface="Arial" pitchFamily="34" charset="0"/>
              </a:rPr>
              <a:t>Кері байланыс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3501008"/>
            <a:ext cx="1872208" cy="105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>
          <a:xfrm>
            <a:off x="2627784" y="465313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latin typeface="Arial" pitchFamily="34" charset="0"/>
                <a:cs typeface="Arial" pitchFamily="34" charset="0"/>
              </a:rPr>
              <a:t>ББҮ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3933056"/>
            <a:ext cx="185349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4644008" y="5733256"/>
            <a:ext cx="2016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kk-KZ" sz="1400" b="1" dirty="0" smtClean="0">
                <a:latin typeface="Arial" pitchFamily="34" charset="0"/>
                <a:cs typeface="Arial" pitchFamily="34" charset="0"/>
              </a:rPr>
              <a:t>Топ ішінде диалогка                  түсу(Джигсо әдісі)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20272" y="602700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Оқытуды басқару және көшбасшылық </a:t>
            </a: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«топ </a:t>
            </a:r>
            <a:r>
              <a:rPr lang="ru-RU" sz="12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басшыларының постер</a:t>
            </a: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қорғауы</a:t>
            </a:r>
            <a:r>
              <a:rPr lang="ru-RU" sz="9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5-конечная звезда 60"/>
          <p:cNvSpPr/>
          <p:nvPr/>
        </p:nvSpPr>
        <p:spPr>
          <a:xfrm>
            <a:off x="467544" y="2708920"/>
            <a:ext cx="144016" cy="72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5-конечная звезда 61"/>
          <p:cNvSpPr/>
          <p:nvPr/>
        </p:nvSpPr>
        <p:spPr>
          <a:xfrm>
            <a:off x="6588224" y="5661248"/>
            <a:ext cx="338336" cy="266328"/>
          </a:xfrm>
          <a:prstGeom prst="star5">
            <a:avLst>
              <a:gd name="adj" fmla="val 950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338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 бірлестік деңгейінде өзгерістер енгізуін негіздеуі және коучинг сабақ</a:t>
            </a:r>
          </a:p>
        </p:txBody>
      </p:sp>
      <p:pic>
        <p:nvPicPr>
          <p:cNvPr id="5" name="Picture 49" descr="C:\Users\Серикжан\Desktop\лупс фото\20171023_151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836712"/>
            <a:ext cx="3031239" cy="170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2492896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Топ көшбасшысының постер қорғауы</a:t>
            </a:r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2564904"/>
            <a:ext cx="1802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Идеялармен алмасу</a:t>
            </a:r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8" descr="C:\Users\Серикжан\Desktop\лупс фото\20171023_154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92" y="3068960"/>
            <a:ext cx="2672608" cy="142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лнце 11"/>
          <p:cNvSpPr/>
          <p:nvPr/>
        </p:nvSpPr>
        <p:spPr>
          <a:xfrm>
            <a:off x="2987824" y="548680"/>
            <a:ext cx="2973130" cy="2075870"/>
          </a:xfrm>
          <a:prstGeom prst="sun">
            <a:avLst>
              <a:gd name="adj" fmla="val 15225"/>
            </a:avLst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k-KZ" sz="105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kk-KZ" sz="1200" dirty="0">
                <a:latin typeface="+mj-lt"/>
              </a:rPr>
              <a:t>Оқушыларды </a:t>
            </a:r>
            <a:r>
              <a:rPr lang="kk-KZ" sz="1200" dirty="0">
                <a:latin typeface="+mj-lt"/>
                <a:hlinkClick r:id="rId4" action="ppaction://hlinkfile"/>
              </a:rPr>
              <a:t>диалогтық</a:t>
            </a:r>
            <a:r>
              <a:rPr lang="kk-KZ" sz="1200" dirty="0">
                <a:latin typeface="+mj-lt"/>
              </a:rPr>
              <a:t> оқыту арқылы сыни тұрғыдан  ойлауға дағдыландыру</a:t>
            </a:r>
            <a:endParaRPr lang="ru-RU" sz="12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581128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Диалогтың  түрлерін бірлесіп </a:t>
            </a:r>
          </a:p>
          <a:p>
            <a:r>
              <a:rPr lang="kk-KZ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ойласу</a:t>
            </a:r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4725144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Сергіту сәті”Пальма және қайық”</a:t>
            </a:r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5229200"/>
            <a:ext cx="4320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i="1" u="sng" dirty="0" smtClean="0"/>
              <a:t>Қандай қиындықтар болды:</a:t>
            </a:r>
          </a:p>
          <a:p>
            <a:r>
              <a:rPr lang="kk-KZ" sz="1400" b="1" dirty="0" smtClean="0"/>
              <a:t>-Мұғалімдердің  күмәні, сенімсіздігі;</a:t>
            </a:r>
          </a:p>
          <a:p>
            <a:r>
              <a:rPr lang="kk-KZ" sz="1400" b="1" dirty="0" smtClean="0"/>
              <a:t>-және өзімнің қобалжығаным</a:t>
            </a:r>
          </a:p>
          <a:p>
            <a:r>
              <a:rPr lang="kk-KZ" sz="1400" b="1" dirty="0" smtClean="0"/>
              <a:t>-бағдарламаны толық түсіндіре алмауым</a:t>
            </a:r>
          </a:p>
          <a:p>
            <a:r>
              <a:rPr lang="kk-KZ" sz="1400" b="1" dirty="0" smtClean="0"/>
              <a:t>-уақыт өлшеуін сақтай алмауым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59632" y="5661248"/>
            <a:ext cx="237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5013176"/>
            <a:ext cx="37444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u="sng" dirty="0" smtClean="0"/>
              <a:t>Сәтті тұстарым:</a:t>
            </a:r>
          </a:p>
          <a:p>
            <a:r>
              <a:rPr lang="kk-KZ" b="1" dirty="0" smtClean="0"/>
              <a:t>-</a:t>
            </a:r>
            <a:r>
              <a:rPr lang="kk-KZ" sz="1400" b="1" dirty="0" smtClean="0"/>
              <a:t>Ынтымақтастық орната білдім;</a:t>
            </a:r>
          </a:p>
          <a:p>
            <a:r>
              <a:rPr lang="kk-KZ" sz="1400" b="1" dirty="0" smtClean="0"/>
              <a:t>-диалог арқылы сыни тұрғыдан ойлауды қалыптастырдым;</a:t>
            </a:r>
          </a:p>
          <a:p>
            <a:r>
              <a:rPr lang="kk-KZ" sz="1400" b="1" dirty="0" smtClean="0"/>
              <a:t>-Жаңашылдыққа қызығушылықтарын  ояттым;</a:t>
            </a:r>
          </a:p>
          <a:p>
            <a:r>
              <a:rPr lang="kk-KZ" sz="1400" b="1" dirty="0" smtClean="0"/>
              <a:t>-Әріптестерімді сабаққа тарта білдім</a:t>
            </a:r>
            <a:r>
              <a:rPr lang="kk-KZ" b="1" dirty="0" smtClean="0"/>
              <a:t>. </a:t>
            </a:r>
            <a:endParaRPr lang="ru-RU" b="1" dirty="0"/>
          </a:p>
        </p:txBody>
      </p:sp>
      <p:pic>
        <p:nvPicPr>
          <p:cNvPr id="6145" name="Picture 1" descr="E:\флешка\фото и видео практики\лупс фото\20171023_154519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764704"/>
            <a:ext cx="2664296" cy="1656184"/>
          </a:xfrm>
          <a:prstGeom prst="rect">
            <a:avLst/>
          </a:prstGeom>
          <a:noFill/>
        </p:spPr>
      </p:pic>
      <p:pic>
        <p:nvPicPr>
          <p:cNvPr id="6146" name="Picture 2" descr="E:\флешка\фото и видео практики\лупс фото\20171023_1549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3649" y="2996952"/>
            <a:ext cx="3072342" cy="1728192"/>
          </a:xfrm>
          <a:prstGeom prst="rect">
            <a:avLst/>
          </a:prstGeom>
          <a:noFill/>
        </p:spPr>
      </p:pic>
      <p:graphicFrame>
        <p:nvGraphicFramePr>
          <p:cNvPr id="15" name="Диаграмма 14">
            <a:hlinkClick r:id="rId8" action="ppaction://hlinkfile"/>
          </p:cNvPr>
          <p:cNvGraphicFramePr/>
          <p:nvPr/>
        </p:nvGraphicFramePr>
        <p:xfrm>
          <a:off x="2987824" y="2924944"/>
          <a:ext cx="3168352" cy="15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707904" y="4437112"/>
            <a:ext cx="1022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Сауалнама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MSOfficePNG(4)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60432" y="5157192"/>
            <a:ext cx="6835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5-конечная звезда 18"/>
          <p:cNvSpPr/>
          <p:nvPr/>
        </p:nvSpPr>
        <p:spPr>
          <a:xfrm>
            <a:off x="323528" y="2132856"/>
            <a:ext cx="410344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>
            <a:hlinkClick r:id="rId11" action="ppaction://hlinkfile"/>
          </p:cNvPr>
          <p:cNvSpPr/>
          <p:nvPr/>
        </p:nvSpPr>
        <p:spPr>
          <a:xfrm>
            <a:off x="3059832" y="4005064"/>
            <a:ext cx="194320" cy="2663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3347864" y="2276872"/>
            <a:ext cx="194320" cy="1223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0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Бір әріптестің тәжірибесіне өзгеріс енгіз</a:t>
            </a:r>
            <a:r>
              <a:rPr lang="kk-KZ" sz="2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</a:t>
            </a:r>
            <a:endParaRPr lang="ru-RU" sz="2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31" descr="C:\Users\Серикжан\Desktop\лупс фото\20171009_12265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978" y="1052736"/>
            <a:ext cx="359448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580112" y="476672"/>
            <a:ext cx="2304256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600" b="1" dirty="0" smtClean="0">
                <a:ln w="0"/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Сабақтан кейін</a:t>
            </a:r>
            <a:endParaRPr lang="kk-KZ" sz="1600" b="1" dirty="0">
              <a:ln w="0"/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04664"/>
            <a:ext cx="2160240" cy="62940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u="sng" dirty="0" err="1" smtClean="0">
                <a:latin typeface="Arial" pitchFamily="34" charset="0"/>
                <a:cs typeface="Arial" pitchFamily="34" charset="0"/>
              </a:rPr>
              <a:t>Міндетім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тәлім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алушыны</a:t>
            </a:r>
            <a:r>
              <a:rPr lang="kk-KZ" sz="1300" b="1" dirty="0" smtClean="0">
                <a:latin typeface="Arial" pitchFamily="34" charset="0"/>
                <a:cs typeface="Arial" pitchFamily="34" charset="0"/>
              </a:rPr>
              <a:t>ң сабақ беру үдерісіне өзгерістер еңгізу, бағдарламаның түйінді идеясымен таныстыру.</a:t>
            </a:r>
          </a:p>
          <a:p>
            <a:endParaRPr lang="kk-KZ" sz="1300" b="1" dirty="0">
              <a:latin typeface="Arial" pitchFamily="34" charset="0"/>
              <a:cs typeface="Arial" pitchFamily="34" charset="0"/>
            </a:endParaRPr>
          </a:p>
          <a:p>
            <a:r>
              <a:rPr lang="kk-KZ" sz="1300" b="1" u="sng" dirty="0" smtClean="0">
                <a:latin typeface="Arial" pitchFamily="34" charset="0"/>
                <a:cs typeface="Arial" pitchFamily="34" charset="0"/>
              </a:rPr>
              <a:t>Тәлім алушының  қажеттілігі</a:t>
            </a:r>
            <a:r>
              <a:rPr lang="ru-RU" sz="1300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kk-KZ" sz="1300" b="1" dirty="0" smtClean="0">
                <a:latin typeface="Arial" pitchFamily="34" charset="0"/>
                <a:cs typeface="Arial" pitchFamily="34" charset="0"/>
              </a:rPr>
              <a:t>Сабағында оқушылардың  білім сапасын көтеру, заман талабына сай жаңа әдіс – тәсілдерді меңгеріп, сабағын түрлендіріп өткізгіс і келетіні айтты</a:t>
            </a:r>
          </a:p>
          <a:p>
            <a:endParaRPr lang="ru-RU" sz="1300" b="1" dirty="0">
              <a:latin typeface="Arial" pitchFamily="34" charset="0"/>
              <a:cs typeface="Arial" pitchFamily="34" charset="0"/>
            </a:endParaRPr>
          </a:p>
          <a:p>
            <a:r>
              <a:rPr lang="ru-RU" sz="1300" b="1" u="sng" dirty="0" err="1">
                <a:latin typeface="Arial" pitchFamily="34" charset="0"/>
                <a:cs typeface="Arial" pitchFamily="34" charset="0"/>
              </a:rPr>
              <a:t>Күтілетін</a:t>
            </a:r>
            <a:r>
              <a:rPr lang="ru-RU" sz="13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u="sng" dirty="0" err="1">
                <a:latin typeface="Arial" pitchFamily="34" charset="0"/>
                <a:cs typeface="Arial" pitchFamily="34" charset="0"/>
              </a:rPr>
              <a:t>нәтиже</a:t>
            </a:r>
            <a:r>
              <a:rPr lang="ru-RU" sz="13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Тәлім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алушы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бағдарлама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мазмұнымен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танысады,ашық,жабық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сұрақтарды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қоя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біледі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тығырықтан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шығу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жолдарын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болжай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біледі,топтық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жұптық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жұмыс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түрлерімен,жаңа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әдіс-тәсілдермен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жұмыс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жасап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кері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байланыс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жасауға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>
                <a:latin typeface="Arial" pitchFamily="34" charset="0"/>
                <a:cs typeface="Arial" pitchFamily="34" charset="0"/>
              </a:rPr>
              <a:t>үйренеді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 descr="E:\флешка\фото и видео практики\лупс фото\20171009_120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65916" y="770589"/>
            <a:ext cx="2016224" cy="214847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71800" y="476672"/>
            <a:ext cx="1437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" pitchFamily="34" charset="0"/>
                <a:cs typeface="Arial" pitchFamily="34" charset="0"/>
              </a:rPr>
              <a:t>Сабаққа дейін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5-конечная звезда 23">
            <a:hlinkClick r:id="rId5" action="ppaction://hlinkfile"/>
          </p:cNvPr>
          <p:cNvSpPr/>
          <p:nvPr/>
        </p:nvSpPr>
        <p:spPr>
          <a:xfrm>
            <a:off x="5364088" y="2492896"/>
            <a:ext cx="266328" cy="1223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55776" y="2924944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Тәлімгер ретінде өзгеріум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5776" y="3573016"/>
            <a:ext cx="215997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600" b="1" dirty="0" smtClean="0"/>
              <a:t>Оқу кезінде түсінбеген кейбір сұрақтарымды тәліпке үйрету барысында өзімде үйрендім </a:t>
            </a:r>
            <a:endParaRPr lang="ru-RU" sz="1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60032" y="2492896"/>
            <a:ext cx="3995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1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kk-KZ" sz="1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Тәлімгерлік жұмыстың</a:t>
            </a:r>
          </a:p>
          <a:p>
            <a:pPr algn="ctr"/>
            <a:r>
              <a:rPr lang="kk-KZ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сәтсіз тұстары</a:t>
            </a:r>
            <a:endParaRPr lang="ru-RU" sz="1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32040" y="3501008"/>
            <a:ext cx="396044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600" b="1" dirty="0" smtClean="0"/>
              <a:t>Бағдарламаның түйінді идеяларын </a:t>
            </a:r>
          </a:p>
          <a:p>
            <a:r>
              <a:rPr lang="kk-KZ" sz="1600" b="1" dirty="0" smtClean="0"/>
              <a:t>жеткізуім аз болды деп ойлаймын</a:t>
            </a:r>
            <a:endParaRPr lang="ru-RU" sz="1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004048" y="3933056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1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Тәлімгерлік жұмыстың</a:t>
            </a:r>
          </a:p>
          <a:p>
            <a:pPr algn="ctr"/>
            <a:r>
              <a:rPr lang="kk-KZ" sz="1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сәтті тұстары</a:t>
            </a:r>
            <a:endParaRPr lang="ru-RU" sz="1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0072" y="4725144"/>
            <a:ext cx="324036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1600" b="1" dirty="0" smtClean="0"/>
              <a:t>Тәлі алушымен кері</a:t>
            </a:r>
          </a:p>
          <a:p>
            <a:r>
              <a:rPr lang="kk-KZ" sz="1600" b="1" dirty="0" smtClean="0"/>
              <a:t>Байланыста болуы,</a:t>
            </a:r>
          </a:p>
          <a:p>
            <a:r>
              <a:rPr lang="kk-KZ" sz="1600" b="1" dirty="0" smtClean="0"/>
              <a:t>Тәлім алушының 2 сабағына қатысуым;</a:t>
            </a:r>
          </a:p>
          <a:p>
            <a:r>
              <a:rPr lang="kk-KZ" sz="1600" b="1" dirty="0" smtClean="0"/>
              <a:t> рефлексия  жасау, тәліпке  оқушыларды топқа бөліп диалог арқылы  оқытуды меңгерттім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96559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b="1" cap="none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Тәлімгерліктің тиімділігін бағалау </a:t>
            </a:r>
            <a:endParaRPr lang="ru-RU" sz="32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Серикжан\Desktop\Тілек СағынышЕСЕСЕПТЕРІ\лупс фото\20171102_163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365104"/>
            <a:ext cx="4320479" cy="21602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87824" y="3645024"/>
            <a:ext cx="2343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dirty="0" smtClean="0">
                <a:latin typeface="Arial" pitchFamily="34" charset="0"/>
                <a:cs typeface="Arial" pitchFamily="34" charset="0"/>
              </a:rPr>
              <a:t>Сыныпта психологиялық </a:t>
            </a:r>
          </a:p>
          <a:p>
            <a:r>
              <a:rPr lang="kk-KZ" sz="1200" dirty="0" smtClean="0">
                <a:latin typeface="Arial" pitchFamily="34" charset="0"/>
                <a:cs typeface="Arial" pitchFamily="34" charset="0"/>
              </a:rPr>
              <a:t>ахуал қалыптастыра алды</a:t>
            </a:r>
          </a:p>
          <a:p>
            <a:r>
              <a:rPr lang="kk-KZ" sz="1200" dirty="0" smtClean="0">
                <a:latin typeface="Arial" pitchFamily="34" charset="0"/>
                <a:cs typeface="Arial" pitchFamily="34" charset="0"/>
              </a:rPr>
              <a:t>Сабақ соңында кері байланыс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31683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251520" y="980728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 smtClean="0">
                <a:latin typeface="Arial" pitchFamily="34" charset="0"/>
                <a:cs typeface="Arial" pitchFamily="34" charset="0"/>
              </a:rPr>
              <a:t>Топқа бөлу 3 түрлі жапырақтар арқылы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5" descr="C:\Users\Серикжан\Desktop\Тілек СағынышЕСЕСЕПТЕРІ\лупс фото\20171102_161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836712"/>
            <a:ext cx="2664296" cy="149866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04248" y="2348880"/>
            <a:ext cx="149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" pitchFamily="34" charset="0"/>
                <a:cs typeface="Arial" pitchFamily="34" charset="0"/>
              </a:rPr>
              <a:t>Топтық жұмыс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" descr="C:\Users\Серикжан\Desktop\Тілек СағынышЕСЕСЕПТЕРІ\лупс фото\20171102_160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797152"/>
            <a:ext cx="2664296" cy="149866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156176" y="6309320"/>
            <a:ext cx="2746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Сто(диалогтық оқыту)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636912"/>
            <a:ext cx="256028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6804248" y="4221088"/>
            <a:ext cx="1929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АКТ пайдалану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флешка\фото и видео практики\лупс фото\20171102_1618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908720"/>
            <a:ext cx="3163844" cy="177966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627784" y="2780928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Оқытуды басқару және көшбасшылық </a:t>
            </a: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«топ </a:t>
            </a:r>
            <a:r>
              <a:rPr lang="ru-RU" sz="12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басшыларының постер</a:t>
            </a: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қорғауы</a:t>
            </a: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3" action="ppaction://hlinkfile"/>
          </p:cNvPr>
          <p:cNvSpPr txBox="1"/>
          <p:nvPr/>
        </p:nvSpPr>
        <p:spPr>
          <a:xfrm>
            <a:off x="1475656" y="116632"/>
            <a:ext cx="640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Педагогикалық қоғамдастықтың жұмысын </a:t>
            </a:r>
            <a:r>
              <a:rPr lang="kk-KZ" b="1" dirty="0" smtClean="0">
                <a:latin typeface="Arial" pitchFamily="34" charset="0"/>
                <a:cs typeface="Arial" pitchFamily="34" charset="0"/>
                <a:hlinkClick r:id="rId4" action="ppaction://hlinkfile"/>
              </a:rPr>
              <a:t>жоспарлау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1340768"/>
            <a:ext cx="3096344" cy="19297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Туындаған проблема: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Бағалау түрлері туралы мағлұматты білетіндер саны өте аз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lvl="2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Оқу үдерісінде кері байланыс мүлде ұсынылмайды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lvl="2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Жауап бере алмаған оқушыға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мүмкіншілік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берілмейді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lvl="2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Диалогтық оқытудың түрлерін пайдалану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сирек.</a:t>
            </a:r>
          </a:p>
          <a:p>
            <a:pPr marL="0" lvl="2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Топтық жұмыс сирек жүріледі.</a:t>
            </a:r>
            <a:endParaRPr lang="ru-RU" sz="1200" b="1" dirty="0"/>
          </a:p>
        </p:txBody>
      </p:sp>
      <p:sp>
        <p:nvSpPr>
          <p:cNvPr id="10" name="5-конечная звезда 9">
            <a:hlinkClick r:id="rId5" action="ppaction://hlinkfile"/>
          </p:cNvPr>
          <p:cNvSpPr/>
          <p:nvPr/>
        </p:nvSpPr>
        <p:spPr>
          <a:xfrm>
            <a:off x="7452320" y="404664"/>
            <a:ext cx="194320" cy="720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3528" y="548680"/>
            <a:ext cx="8640960" cy="612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i="1" dirty="0" smtClean="0">
                <a:latin typeface="Arial" pitchFamily="34" charset="0"/>
                <a:cs typeface="Arial" pitchFamily="34" charset="0"/>
              </a:rPr>
              <a:t>Мектеп басшысымен                                                           Мұғалімдермен сауалнама жүргізу</a:t>
            </a:r>
          </a:p>
          <a:p>
            <a:r>
              <a:rPr lang="kk-KZ" sz="1400" b="1" i="1" dirty="0" smtClean="0">
                <a:latin typeface="Arial" pitchFamily="34" charset="0"/>
                <a:cs typeface="Arial" pitchFamily="34" charset="0"/>
              </a:rPr>
              <a:t>   сұхбаттасу                                                                          арқылы туындаған проблемалар</a:t>
            </a: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kk-KZ" sz="14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kk-KZ" sz="1400" b="1" i="1" dirty="0" smtClean="0">
                <a:latin typeface="Arial" pitchFamily="34" charset="0"/>
                <a:cs typeface="Arial" pitchFamily="34" charset="0"/>
              </a:rPr>
              <a:t>ДӨҢГЕЛЕК</a:t>
            </a:r>
          </a:p>
          <a:p>
            <a:r>
              <a:rPr lang="kk-KZ" sz="1400" b="1" i="1" dirty="0" smtClean="0">
                <a:latin typeface="Arial" pitchFamily="34" charset="0"/>
                <a:cs typeface="Arial" pitchFamily="34" charset="0"/>
              </a:rPr>
              <a:t> Тәліппен жыл бойына</a:t>
            </a:r>
          </a:p>
          <a:p>
            <a:r>
              <a:rPr lang="kk-KZ" sz="1400" b="1" i="1" dirty="0" smtClean="0">
                <a:latin typeface="Arial" pitchFamily="34" charset="0"/>
                <a:cs typeface="Arial" pitchFamily="34" charset="0"/>
              </a:rPr>
              <a:t> жұмыс жүргізу</a:t>
            </a: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Lesson study </a:t>
            </a:r>
            <a:r>
              <a:rPr lang="kk-KZ" sz="1400" b="1" i="1" dirty="0" smtClean="0">
                <a:latin typeface="Arial" pitchFamily="34" charset="0"/>
                <a:cs typeface="Arial" pitchFamily="34" charset="0"/>
              </a:rPr>
              <a:t>тобын құру</a:t>
            </a: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endParaRPr lang="kk-KZ" sz="14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kk-KZ" sz="1400" b="1" i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флешка\фото и видео практики\лупс фото\20171009_1226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984950"/>
            <a:ext cx="1800200" cy="1650183"/>
          </a:xfrm>
          <a:prstGeom prst="rect">
            <a:avLst/>
          </a:prstGeom>
          <a:noFill/>
        </p:spPr>
      </p:pic>
      <p:pic>
        <p:nvPicPr>
          <p:cNvPr id="2051" name="Picture 3" descr="E:\флешка\фото и видео практики\лупс фото\20171017_1117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157192"/>
            <a:ext cx="3024336" cy="144914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923928" y="4725144"/>
            <a:ext cx="1469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" pitchFamily="34" charset="0"/>
                <a:cs typeface="Arial" pitchFamily="34" charset="0"/>
              </a:rPr>
              <a:t>Коучинг өткізу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E:\флешка\фото и видео практики\лупс фото\20171023_1543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085184"/>
            <a:ext cx="2718947" cy="1529408"/>
          </a:xfrm>
          <a:prstGeom prst="rect">
            <a:avLst/>
          </a:prstGeom>
          <a:noFill/>
        </p:spPr>
      </p:pic>
      <p:pic>
        <p:nvPicPr>
          <p:cNvPr id="2053" name="Picture 5" descr="E:\флешка\фото и видео практики\лупс фото\20171020_11065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5157192"/>
            <a:ext cx="2167591" cy="146367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516216" y="4869160"/>
            <a:ext cx="2116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latin typeface="Arial" pitchFamily="34" charset="0"/>
                <a:cs typeface="Arial" pitchFamily="34" charset="0"/>
              </a:rPr>
              <a:t>Оқыту семинары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92080" y="3501008"/>
            <a:ext cx="3369754" cy="1204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400" b="1" u="sng" dirty="0" smtClean="0"/>
              <a:t>Кедергілер:</a:t>
            </a:r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k-KZ" sz="1200" b="1" dirty="0" smtClean="0"/>
              <a:t>Мұғалім </a:t>
            </a:r>
            <a:r>
              <a:rPr lang="kk-KZ" sz="1200" b="1" dirty="0"/>
              <a:t>топ ережесінің сақталуын қадағаламады.</a:t>
            </a:r>
            <a:endParaRPr lang="ru-RU" sz="1200" b="1" dirty="0"/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k-KZ" sz="1200" b="1" dirty="0"/>
              <a:t>Топтағы жұмыстардың уақыты шектелмеді.  </a:t>
            </a:r>
            <a:endParaRPr lang="ru-RU" sz="1200" b="1" dirty="0"/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k-KZ" sz="1200" b="1" dirty="0"/>
              <a:t>Пікір білдірулер әркез  дебатқа  ұласып жатты.  </a:t>
            </a:r>
            <a:endParaRPr lang="ru-RU" sz="1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43808" y="2564904"/>
            <a:ext cx="2376263" cy="20913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400" b="1" u="sng" dirty="0" smtClean="0"/>
              <a:t>Нәтиже:</a:t>
            </a:r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k-KZ" sz="1200" b="1" dirty="0" smtClean="0"/>
              <a:t>Мұғалімдер </a:t>
            </a:r>
            <a:r>
              <a:rPr lang="kk-KZ" sz="1200" b="1" dirty="0"/>
              <a:t>мен оқушылардың  көзқарасы өзгерді .</a:t>
            </a:r>
            <a:endParaRPr lang="ru-RU" sz="1200" b="1" dirty="0"/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k-KZ" sz="1200" b="1" dirty="0"/>
              <a:t> Іс-тәжірибесіне өзгерістер енгізді.</a:t>
            </a:r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k-KZ" sz="1200" b="1" dirty="0"/>
              <a:t>Топтық ынтымақтастық орнады</a:t>
            </a:r>
            <a:endParaRPr lang="ru-RU" sz="1200" b="1" dirty="0"/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k-KZ" sz="1200" b="1" dirty="0"/>
              <a:t>Өз пікірін ашық айта алды. </a:t>
            </a:r>
            <a:endParaRPr lang="ru-RU" sz="1200" b="1" dirty="0"/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k-KZ" sz="1200" b="1" dirty="0"/>
              <a:t>Өзін және өзгелерді бағалай алады</a:t>
            </a:r>
            <a:endParaRPr lang="ru-RU" sz="12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744676"/>
            <a:ext cx="2592288" cy="146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1196753"/>
            <a:ext cx="13385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684213" y="119063"/>
            <a:ext cx="7448550" cy="64564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 қоғамдастықтың жұмысын болжау</a:t>
            </a:r>
          </a:p>
          <a:p>
            <a:pPr algn="ctr">
              <a:defRPr/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ұсыныстарым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980728"/>
            <a:ext cx="4392488" cy="3784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k-KZ" sz="1400" b="1" dirty="0" smtClean="0"/>
              <a:t>Кәсіби қоғамдастықты дамыту үшін мектепаралық семинарлар  өткіземіз</a:t>
            </a:r>
            <a:endParaRPr lang="ru-RU" sz="1400" b="1" dirty="0"/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k-KZ" sz="1400" b="1" dirty="0"/>
              <a:t>Ата-ана мен оқушылардың қажеттілігін </a:t>
            </a:r>
            <a:r>
              <a:rPr lang="kk-KZ" sz="1400" b="1" dirty="0" smtClean="0"/>
              <a:t>ескеріп үнемі тығыз байланыста боламыз</a:t>
            </a:r>
            <a:endParaRPr lang="ru-RU" sz="1400" b="1" dirty="0"/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kk-KZ" sz="1400" b="1" dirty="0"/>
              <a:t>Оқу жоспарын бірлесе </a:t>
            </a:r>
            <a:r>
              <a:rPr lang="kk-KZ" sz="1400" b="1" dirty="0" smtClean="0"/>
              <a:t>талқылаймыз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1400" b="1" dirty="0" smtClean="0">
                <a:solidFill>
                  <a:schemeClr val="bg2"/>
                </a:solidFill>
              </a:rPr>
              <a:t>-</a:t>
            </a:r>
            <a:r>
              <a:rPr lang="kk-KZ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Әріптестердің жаңа әдіс-тәсілдеріді меңгеруін жетілдіру;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-”Жаңашаша оқытудағы ең үздік сабақ” сабағын өткіземіз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-Коучинг:”Диалогтық оқыту арқылы сыни тұрғыдан ойлау” конференция ұйымдастыру;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k-KZ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-Зерттеу тобын ұйымдастыру;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k-KZ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-Мектеаралық іс –шараларға шығу;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b="1" dirty="0"/>
          </a:p>
        </p:txBody>
      </p:sp>
      <p:pic>
        <p:nvPicPr>
          <p:cNvPr id="1026" name="Picture 2" descr="E:\флешка\фото и видео практики\лупс фото\20171020_104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97152"/>
            <a:ext cx="2944327" cy="16561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5445224"/>
            <a:ext cx="2390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Мектепаралы</a:t>
            </a:r>
            <a:r>
              <a:rPr lang="kk-KZ" sz="1600" b="1" dirty="0" smtClean="0">
                <a:latin typeface="Arial" pitchFamily="34" charset="0"/>
                <a:cs typeface="Arial" pitchFamily="34" charset="0"/>
              </a:rPr>
              <a:t>қ </a:t>
            </a:r>
          </a:p>
          <a:p>
            <a:pPr algn="ctr"/>
            <a:r>
              <a:rPr lang="kk-KZ" sz="1600" b="1" dirty="0" smtClean="0">
                <a:latin typeface="Arial" pitchFamily="34" charset="0"/>
                <a:cs typeface="Arial" pitchFamily="34" charset="0"/>
              </a:rPr>
              <a:t>семинарларға қатысу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2"/>
            <a:ext cx="2592288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1520" y="6237312"/>
            <a:ext cx="2050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 dirty="0" smtClean="0">
                <a:latin typeface="Arial" pitchFamily="34" charset="0"/>
                <a:cs typeface="Arial" pitchFamily="34" charset="0"/>
              </a:rPr>
              <a:t>Ғылыми жобалар </a:t>
            </a:r>
          </a:p>
          <a:p>
            <a:r>
              <a:rPr lang="kk-KZ" sz="1600" b="1" dirty="0" smtClean="0">
                <a:latin typeface="Arial" pitchFamily="34" charset="0"/>
                <a:cs typeface="Arial" pitchFamily="34" charset="0"/>
              </a:rPr>
              <a:t>қорғау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Серикжан\Desktop\IMG-20171108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3215680" cy="1929408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1331640" y="371703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347864" y="263691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1475656" y="1340768"/>
            <a:ext cx="333751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980728"/>
            <a:ext cx="169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err="1" smtClean="0"/>
              <a:t>Ке</a:t>
            </a:r>
            <a:r>
              <a:rPr lang="kk-KZ" sz="1200" b="1" dirty="0" smtClean="0"/>
              <a:t>ңес орта-мектебі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07904" y="2492896"/>
            <a:ext cx="79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 smtClean="0"/>
              <a:t>Горьки </a:t>
            </a:r>
          </a:p>
          <a:p>
            <a:r>
              <a:rPr lang="kk-KZ" sz="1200" b="1" dirty="0" smtClean="0"/>
              <a:t>Орта мектебі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4077072"/>
            <a:ext cx="2210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№</a:t>
            </a:r>
            <a:r>
              <a:rPr lang="kk-KZ" sz="1400" b="1" dirty="0" smtClean="0"/>
              <a:t>3 қазақ орта мектебі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1004</TotalTime>
  <Words>562</Words>
  <Application>Microsoft Office PowerPoint</Application>
  <PresentationFormat>Экран (4:3)</PresentationFormat>
  <Paragraphs>142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Серикжан</dc:creator>
  <cp:lastModifiedBy>Серикжан</cp:lastModifiedBy>
  <cp:revision>109</cp:revision>
  <dcterms:created xsi:type="dcterms:W3CDTF">2017-11-06T12:50:18Z</dcterms:created>
  <dcterms:modified xsi:type="dcterms:W3CDTF">2017-11-08T16:53:17Z</dcterms:modified>
</cp:coreProperties>
</file>